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89" r:id="rId4"/>
    <p:sldId id="288" r:id="rId5"/>
    <p:sldId id="258" r:id="rId6"/>
    <p:sldId id="259" r:id="rId7"/>
    <p:sldId id="260" r:id="rId8"/>
    <p:sldId id="261" r:id="rId9"/>
    <p:sldId id="262" r:id="rId10"/>
    <p:sldId id="275" r:id="rId11"/>
    <p:sldId id="283" r:id="rId12"/>
    <p:sldId id="285" r:id="rId13"/>
    <p:sldId id="284" r:id="rId14"/>
    <p:sldId id="281" r:id="rId15"/>
    <p:sldId id="277" r:id="rId16"/>
    <p:sldId id="286" r:id="rId17"/>
    <p:sldId id="269" r:id="rId18"/>
  </p:sldIdLst>
  <p:sldSz cx="9144000" cy="6858000" type="screen4x3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5918E6-17D9-4812-A51E-BDAC83F1A6DD}">
          <p14:sldIdLst>
            <p14:sldId id="256"/>
            <p14:sldId id="257"/>
            <p14:sldId id="289"/>
            <p14:sldId id="288"/>
            <p14:sldId id="258"/>
            <p14:sldId id="259"/>
            <p14:sldId id="260"/>
            <p14:sldId id="261"/>
            <p14:sldId id="262"/>
            <p14:sldId id="275"/>
            <p14:sldId id="283"/>
            <p14:sldId id="285"/>
            <p14:sldId id="284"/>
            <p14:sldId id="281"/>
            <p14:sldId id="277"/>
            <p14:sldId id="286"/>
          </p14:sldIdLst>
        </p14:section>
        <p14:section name="Untitled Section" id="{4559D776-C696-4862-9D02-6B28EACD5297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000066"/>
    <a:srgbClr val="046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3" autoAdjust="0"/>
    <p:restoredTop sz="94602" autoAdjust="0"/>
  </p:normalViewPr>
  <p:slideViewPr>
    <p:cSldViewPr>
      <p:cViewPr varScale="1">
        <p:scale>
          <a:sx n="59" d="100"/>
          <a:sy n="59" d="100"/>
        </p:scale>
        <p:origin x="1025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5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CEDE4A62-B255-4A53-9E60-C44C48A02E42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5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B4855A8C-472B-4EA3-A075-6AD785BAB2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80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5" y="0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3B51CE8-E6A9-4B9E-BDAA-CA8FA022043D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9413" y="533400"/>
            <a:ext cx="3549650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373676"/>
            <a:ext cx="7510780" cy="31961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5" y="6746119"/>
            <a:ext cx="4068339" cy="3551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EDDF939-75C5-4CE3-A275-628C4FF6CF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1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FC9-F750-4B5D-886E-BCA2212AA292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B7DC-B51A-4354-818F-D364A14E85B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DAD8-D823-4AE5-B533-094E49D7E02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B2B8-5D84-4D0A-805D-AE2BDC311E0F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E3F02-9868-49CA-A846-7A07DD0710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F4E4-06D0-40A4-8B4E-A6460A18663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8971-66EC-44DD-8C78-00F572D3728E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8645-E809-478A-85DA-8D714C2E14D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06F4-28A8-4757-966B-8D90F229CCE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6872-EA84-4428-A3C9-E3FF1307B9C9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A81E-61C5-4E68-A1A9-BFC6DB578BE0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F0B9375-C6AD-4E5C-BA7C-C7DD68770BB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A43F82D-5CFE-448D-AAEF-E232D22A152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458199" cy="10386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Water and Water system: why should we care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9700" y="3962400"/>
            <a:ext cx="6388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Enl!ghten</a:t>
            </a:r>
            <a:endParaRPr lang="en-US" sz="2800" b="1" dirty="0" smtClean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Kitsap Community Forum</a:t>
            </a:r>
            <a:endParaRPr lang="en-US" sz="28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October 18, 2019</a:t>
            </a:r>
            <a:endParaRPr lang="en-US" sz="24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89C0E8-D452-4424-8D34-702F73728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37682"/>
            <a:ext cx="762000" cy="5132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1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5648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Our AHA! Moments</a:t>
            </a:r>
            <a:endParaRPr lang="en-US" sz="13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33" y="2173859"/>
            <a:ext cx="7848600" cy="3627120"/>
          </a:xfrm>
        </p:spPr>
        <p:txBody>
          <a:bodyPr>
            <a:normAutofit lnSpcReduction="10000"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None/>
            </a:pPr>
            <a:r>
              <a:rPr lang="en-US" sz="32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“All the water that will ever be on earth </a:t>
            </a:r>
          </a:p>
          <a:p>
            <a:pPr marL="0" marR="0" indent="0" algn="ctr"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None/>
            </a:pPr>
            <a:r>
              <a:rPr lang="en-US" sz="32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already here.”</a:t>
            </a:r>
            <a:endParaRPr lang="en-US" sz="2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04617B"/>
              </a:buClr>
              <a:buNone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04617B"/>
              </a:buCl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04617B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Kitsap’s primary drinking water source:</a:t>
            </a:r>
          </a:p>
          <a:p>
            <a:pPr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rgbClr val="04617B"/>
              </a:buClr>
              <a:buNone/>
            </a:pPr>
            <a:r>
              <a:rPr lang="en-US" sz="7200" b="1" dirty="0">
                <a:solidFill>
                  <a:srgbClr val="000066"/>
                </a:solidFill>
                <a:latin typeface="Mistral" panose="03090702030407020403" pitchFamily="66" charset="0"/>
                <a:cs typeface="Arial" panose="020B0604020202020204" pitchFamily="34" charset="0"/>
              </a:rPr>
              <a:t>RAIN!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None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Rain">
            <a:extLst>
              <a:ext uri="{FF2B5EF4-FFF2-40B4-BE49-F238E27FC236}">
                <a16:creationId xmlns:a16="http://schemas.microsoft.com/office/drawing/2014/main" xmlns="" id="{82D322E9-6F8A-4BBC-9EA1-7022F40006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76400" y="4023084"/>
            <a:ext cx="1344967" cy="1417289"/>
          </a:xfrm>
          <a:prstGeom prst="rect">
            <a:avLst/>
          </a:prstGeom>
        </p:spPr>
      </p:pic>
      <p:pic>
        <p:nvPicPr>
          <p:cNvPr id="7" name="Graphic 6" descr="Rain">
            <a:extLst>
              <a:ext uri="{FF2B5EF4-FFF2-40B4-BE49-F238E27FC236}">
                <a16:creationId xmlns:a16="http://schemas.microsoft.com/office/drawing/2014/main" xmlns="" id="{B3D12D4B-0A37-4FA6-B85E-74A705B7AD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1200" y="4030636"/>
            <a:ext cx="1402184" cy="14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8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37" y="914400"/>
            <a:ext cx="8229600" cy="146240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Our AHA! Moments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Drinking Water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37" y="2666999"/>
            <a:ext cx="8065363" cy="2667001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Wells pump water to the surface from aquifers. 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Approximately 215,000 people are served by large water systems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More than 43,000 people are served by unregulated small well systems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Water testing is mostly voluntary.</a:t>
            </a:r>
          </a:p>
          <a:p>
            <a:pPr marL="393192" lvl="1" indent="0">
              <a:lnSpc>
                <a:spcPct val="150000"/>
              </a:lnSpc>
              <a:buClr>
                <a:srgbClr val="04617B"/>
              </a:buClr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192" lvl="1" indent="0">
              <a:lnSpc>
                <a:spcPct val="150000"/>
              </a:lnSpc>
              <a:buClr>
                <a:srgbClr val="04617B"/>
              </a:buClr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6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18D589-7017-4B42-9F03-1D083CA2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0600"/>
            <a:ext cx="8305800" cy="1353312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Our AHA! Moments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Wastewater</a:t>
            </a:r>
            <a:endParaRPr lang="en-US" sz="44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B4E1E6C-CF0A-438F-B7A9-977340A64148}"/>
              </a:ext>
            </a:extLst>
          </p:cNvPr>
          <p:cNvSpPr/>
          <p:nvPr/>
        </p:nvSpPr>
        <p:spPr>
          <a:xfrm>
            <a:off x="800100" y="2590800"/>
            <a:ext cx="7543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4617B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More than 50% of Kitsap wastewater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is treated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by septic systems</a:t>
            </a:r>
          </a:p>
          <a:p>
            <a:pPr marL="285750" indent="-285750">
              <a:buClr>
                <a:srgbClr val="04617B"/>
              </a:buClr>
              <a:buSzPct val="95000"/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rgbClr val="04617B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Septic system maintenance -- mostly voluntary 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82EB47-661E-46A1-8E22-458399DA30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86910"/>
            <a:ext cx="2775585" cy="1869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74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D55BA7-E702-4F86-A618-0A609B66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77" y="1241797"/>
            <a:ext cx="8229600" cy="114300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Our AHA! Moments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Stormwater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CE01A-4191-4ACF-8910-D7BA95B8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682240"/>
            <a:ext cx="8229600" cy="4175759"/>
          </a:xfrm>
        </p:spPr>
        <p:txBody>
          <a:bodyPr>
            <a:normAutofit fontScale="77500" lnSpcReduction="20000"/>
          </a:bodyPr>
          <a:lstStyle/>
          <a:p>
            <a:pPr lvl="1"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Kitsap has amazing new stormwater infrastructure:  Keyport, Silverdale, </a:t>
            </a:r>
            <a:r>
              <a:rPr lang="en-US" sz="2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Manchester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problems remain due to development and climate change</a:t>
            </a:r>
            <a:endParaRPr lang="en-US" sz="2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192" lvl="1" indent="0">
              <a:buClr>
                <a:srgbClr val="04617B"/>
              </a:buClr>
              <a:buNone/>
            </a:pPr>
            <a:endParaRPr lang="en-US" sz="2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Stormwater problems affecting private property are the responsibility of the property owner   </a:t>
            </a:r>
            <a:r>
              <a:rPr lang="en-US" sz="2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192" lvl="1" indent="0">
              <a:buClr>
                <a:srgbClr val="04617B"/>
              </a:buClr>
              <a:buNone/>
            </a:pPr>
            <a:r>
              <a:rPr lang="en-US" sz="2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65760" lvl="1" indent="0">
              <a:buClr>
                <a:srgbClr val="04617B"/>
              </a:buClr>
              <a:buNone/>
            </a:pPr>
            <a:endParaRPr lang="en-US" sz="2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0" lvl="1" indent="0">
              <a:buClr>
                <a:srgbClr val="04617B"/>
              </a:buClr>
              <a:buNone/>
            </a:pPr>
            <a:endParaRPr lang="en-US" sz="2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BD0D9"/>
              </a:buClr>
            </a:pP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5AF19B-CD6C-498F-A180-570CBA43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3505201"/>
            <a:ext cx="4800600" cy="1981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87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91B51C-B023-42E9-AB50-0CC5DA4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90679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Dollar Issue$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FB6975-0C81-41E7-9562-44653B185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1550"/>
            <a:ext cx="7696200" cy="4114800"/>
          </a:xfrm>
        </p:spPr>
        <p:txBody>
          <a:bodyPr>
            <a:noAutofit/>
          </a:bodyPr>
          <a:lstStyle/>
          <a:p>
            <a:pPr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Aging Systems – Maintenance and replacement</a:t>
            </a:r>
          </a:p>
          <a:p>
            <a:pPr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Group B Wells – Inspection and oversight</a:t>
            </a:r>
          </a:p>
          <a:p>
            <a:pPr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Stormwater Infrastructure – Updating and new construction</a:t>
            </a:r>
          </a:p>
          <a:p>
            <a:pPr lvl="0"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Utilities make major financial and infrastructure decisions and investments. </a:t>
            </a:r>
          </a:p>
          <a:p>
            <a:pPr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Take-Aways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816475"/>
          </a:xfrm>
        </p:spPr>
        <p:txBody>
          <a:bodyPr>
            <a:normAutofit/>
          </a:bodyPr>
          <a:lstStyle/>
          <a:p>
            <a:pPr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 far, Kitsap has plenty of good water available. </a:t>
            </a:r>
          </a:p>
          <a:p>
            <a:pPr marL="0" indent="0">
              <a:buClr>
                <a:srgbClr val="04617B"/>
              </a:buCl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and as a community, we must take responsibility for protecting our precious water.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Clean Water is a Group Effort!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up to us to understand our water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systems.</a:t>
            </a:r>
          </a:p>
          <a:p>
            <a:pPr marL="0" indent="0">
              <a:buNone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drives good decision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making.</a:t>
            </a:r>
          </a:p>
          <a:p>
            <a:pPr marL="0" indent="0">
              <a:buNone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Hope you will read and share the </a:t>
            </a:r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Guide.</a:t>
            </a:r>
            <a:endParaRPr lang="en-US" sz="28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64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ooper_2\AppData\Local\Microsoft\Windows\INetCache\IE\XULIQ0S3\barretr-Earth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57" y="2590800"/>
            <a:ext cx="3082636" cy="30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DBAD47-2D87-46C9-8F32-CB359B0DD75C}"/>
              </a:ext>
            </a:extLst>
          </p:cNvPr>
          <p:cNvSpPr txBox="1"/>
          <p:nvPr/>
        </p:nvSpPr>
        <p:spPr>
          <a:xfrm>
            <a:off x="2903012" y="1371600"/>
            <a:ext cx="3034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461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339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237636"/>
            <a:ext cx="4038600" cy="686053"/>
          </a:xfrm>
        </p:spPr>
        <p:txBody>
          <a:bodyPr>
            <a:normAutofit/>
          </a:bodyPr>
          <a:lstStyle/>
          <a:p>
            <a:pPr algn="ctr"/>
            <a:r>
              <a:rPr lang="en-US" sz="41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=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5715000"/>
            <a:ext cx="5867400" cy="6096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Earth Day = Every Day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026" name="Picture 2" descr="C:\Users\Cooper_2\AppData\Local\Microsoft\Windows\INetCache\IE\XULIQ0S3\barretr-Earth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79" y="2209800"/>
            <a:ext cx="3034241" cy="30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2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DEPEND ON WATER IN KITSAP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homeowners – for drinking, washing, flushing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our community for water quality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recreation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protection from storms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protect our environment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69" y="4038600"/>
            <a:ext cx="3522131" cy="1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8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League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Women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Voters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League of Women Voters – Mission</a:t>
            </a:r>
          </a:p>
          <a:p>
            <a:pPr lvl="1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Empowering Voters.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Defending Democracy.”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we do this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Voter Education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Voter registration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Candidate Forums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Civic Involvement and Education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a Water Committee was formed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8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78028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 the Beginning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474720"/>
          </a:xfrm>
        </p:spPr>
        <p:txBody>
          <a:bodyPr/>
          <a:lstStyle/>
          <a:p>
            <a:pPr>
              <a:buClr>
                <a:srgbClr val="04617B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League members had interests and concerns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4617B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Need to know the basics: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4617B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Drinking Water</a:t>
            </a:r>
          </a:p>
          <a:p>
            <a:pPr lvl="1">
              <a:buClr>
                <a:srgbClr val="04617B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Wastewater</a:t>
            </a:r>
          </a:p>
          <a:p>
            <a:pPr lvl="1">
              <a:buClr>
                <a:srgbClr val="04617B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Stormwater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32699"/>
            <a:ext cx="43434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23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12347"/>
            <a:ext cx="6781800" cy="668922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>
                <a:solidFill>
                  <a:srgbClr val="0461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>
                <a:solidFill>
                  <a:srgbClr val="0461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Trips/Meetings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0912" y="1769656"/>
            <a:ext cx="5980039" cy="1955880"/>
          </a:xfrm>
        </p:spPr>
        <p:txBody>
          <a:bodyPr>
            <a:noAutofit/>
          </a:bodyPr>
          <a:lstStyle/>
          <a:p>
            <a:pPr indent="-182880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Bremerton Watershed/Casad Dam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182880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Bremerton Wastewater Treatment Plant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182880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Green Stormwater Projects</a:t>
            </a:r>
          </a:p>
          <a:p>
            <a:pPr marL="91440" indent="0">
              <a:spcBef>
                <a:spcPts val="0"/>
              </a:spcBef>
              <a:buClr>
                <a:srgbClr val="04617B"/>
              </a:buCl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34000" y="3897609"/>
            <a:ext cx="3492368" cy="2354977"/>
          </a:xfrm>
          <a:prstGeom prst="rect">
            <a:avLst/>
          </a:prstGeom>
          <a:ln>
            <a:solidFill>
              <a:schemeClr val="tx1"/>
            </a:solidFill>
            <a:prstDash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3" y="1744503"/>
            <a:ext cx="2715999" cy="22908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D708E60-6A6B-4B30-AF93-3BF649782C6E}"/>
              </a:ext>
            </a:extLst>
          </p:cNvPr>
          <p:cNvSpPr txBox="1"/>
          <p:nvPr/>
        </p:nvSpPr>
        <p:spPr>
          <a:xfrm>
            <a:off x="152400" y="4536488"/>
            <a:ext cx="4883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182880"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Kitsap Public Utility District </a:t>
            </a:r>
          </a:p>
          <a:p>
            <a:pPr marL="274320" indent="-182880"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182880"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Kitsap Public Health District</a:t>
            </a:r>
          </a:p>
        </p:txBody>
      </p:sp>
    </p:spTree>
    <p:extLst>
      <p:ext uri="{BB962C8B-B14F-4D97-AF65-F5344CB8AC3E}">
        <p14:creationId xmlns:p14="http://schemas.microsoft.com/office/powerpoint/2010/main" val="16811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84" y="1066800"/>
            <a:ext cx="4388415" cy="738809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Goals of Effort 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07705"/>
            <a:ext cx="5506278" cy="3326296"/>
          </a:xfrm>
        </p:spPr>
        <p:txBody>
          <a:bodyPr>
            <a:normAutofit fontScale="92500"/>
          </a:bodyPr>
          <a:lstStyle/>
          <a:p>
            <a:pPr lvl="1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Identify the sources of Kitsap water</a:t>
            </a:r>
          </a:p>
          <a:p>
            <a:pPr lvl="1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Understand how our water is kept clean and safe</a:t>
            </a:r>
          </a:p>
          <a:p>
            <a:pPr lvl="1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Learn how to protect our water</a:t>
            </a:r>
          </a:p>
          <a:p>
            <a:pPr lvl="1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Educate the public</a:t>
            </a:r>
          </a:p>
          <a:p>
            <a:pPr lvl="1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Highlight responsibilities of </a:t>
            </a:r>
          </a:p>
          <a:p>
            <a:pPr marL="393192" lvl="1" indent="0">
              <a:spcBef>
                <a:spcPts val="0"/>
              </a:spcBef>
              <a:buClr>
                <a:srgbClr val="04617B"/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residents                                             </a:t>
            </a:r>
          </a:p>
          <a:p>
            <a:pPr marL="393192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Image result for kitsap county aquifer map">
            <a:extLst>
              <a:ext uri="{FF2B5EF4-FFF2-40B4-BE49-F238E27FC236}">
                <a16:creationId xmlns:a16="http://schemas.microsoft.com/office/drawing/2014/main" xmlns="" id="{B738CB68-1B6D-4807-B4C2-B0B21746AAF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196" y="1295400"/>
            <a:ext cx="3318013" cy="4697961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736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91" y="1752600"/>
            <a:ext cx="8153400" cy="78710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dirty="0">
                <a:solidFill>
                  <a:srgbClr val="0461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</a:t>
            </a: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 Guide to Kitsap Water</a:t>
            </a:r>
            <a:endParaRPr lang="en-US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3200400"/>
            <a:ext cx="5334000" cy="2748872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Kitsap’s sources of water</a:t>
            </a:r>
          </a:p>
          <a:p>
            <a:pPr lvl="1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Basic water systems</a:t>
            </a:r>
          </a:p>
          <a:p>
            <a:pPr marL="393192" lvl="1" indent="0">
              <a:spcBef>
                <a:spcPts val="0"/>
              </a:spcBef>
              <a:buClr>
                <a:srgbClr val="04617B"/>
              </a:buCl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Resources and links to more information</a:t>
            </a:r>
            <a:endParaRPr lang="en-US" sz="13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5DEEA8-C3A1-4D4C-9ABE-F03C225F18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71800"/>
            <a:ext cx="3200400" cy="2977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E99F4FC-9544-4367-A07F-6B2BE84F492F}"/>
              </a:ext>
            </a:extLst>
          </p:cNvPr>
          <p:cNvSpPr txBox="1"/>
          <p:nvPr/>
        </p:nvSpPr>
        <p:spPr>
          <a:xfrm>
            <a:off x="381000" y="832577"/>
            <a:ext cx="2819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461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endParaRPr lang="en-US" sz="4400" dirty="0">
              <a:solidFill>
                <a:srgbClr val="0461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46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51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219" y="1124712"/>
            <a:ext cx="7315200" cy="138988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Our editorial approach to writing the 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Guide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19" y="3200400"/>
            <a:ext cx="4906617" cy="2027291"/>
          </a:xfrm>
        </p:spPr>
        <p:txBody>
          <a:bodyPr>
            <a:normAutofit/>
          </a:bodyPr>
          <a:lstStyle/>
          <a:p>
            <a:pPr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Plain-spoken language</a:t>
            </a:r>
          </a:p>
          <a:p>
            <a:pPr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Question/Answer format</a:t>
            </a:r>
          </a:p>
          <a:p>
            <a:pPr>
              <a:buClr>
                <a:srgbClr val="04617B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Educate about clean water practices</a:t>
            </a:r>
          </a:p>
        </p:txBody>
      </p:sp>
      <p:pic>
        <p:nvPicPr>
          <p:cNvPr id="5" name="Picture 4" descr="Image result for building sewer connectio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14600"/>
            <a:ext cx="3048000" cy="2913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685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26234</TotalTime>
  <Words>405</Words>
  <Application>Microsoft Office PowerPoint</Application>
  <PresentationFormat>On-screen Show (4:3)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Constantia</vt:lpstr>
      <vt:lpstr>Mistral</vt:lpstr>
      <vt:lpstr>Wingdings 2</vt:lpstr>
      <vt:lpstr>Flow</vt:lpstr>
      <vt:lpstr>Water and Water system: why should we care?</vt:lpstr>
      <vt:lpstr>Water = Life</vt:lpstr>
      <vt:lpstr>WE DEPEND ON WATER IN KITSAP</vt:lpstr>
      <vt:lpstr>League of Women Voters</vt:lpstr>
      <vt:lpstr>In the Beginning </vt:lpstr>
      <vt:lpstr> Field Trips/Meetings</vt:lpstr>
      <vt:lpstr>Goals of Effort </vt:lpstr>
      <vt:lpstr>  A Practical Guide to Kitsap Water</vt:lpstr>
      <vt:lpstr>Our editorial approach to writing the Guide</vt:lpstr>
      <vt:lpstr>Our AHA! Moments</vt:lpstr>
      <vt:lpstr>Our AHA! Moments    Drinking Water </vt:lpstr>
      <vt:lpstr>Our AHA! Moments     Wastewater</vt:lpstr>
      <vt:lpstr>Our AHA! Moments     Stormwater</vt:lpstr>
      <vt:lpstr>Dollar Issue$</vt:lpstr>
      <vt:lpstr>Take-Aways</vt:lpstr>
      <vt:lpstr>Clean Water is a Group Effort!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</dc:title>
  <dc:creator>Cooper</dc:creator>
  <cp:lastModifiedBy>Martha Burke</cp:lastModifiedBy>
  <cp:revision>159</cp:revision>
  <cp:lastPrinted>2019-06-04T04:21:14Z</cp:lastPrinted>
  <dcterms:created xsi:type="dcterms:W3CDTF">2018-02-19T04:17:50Z</dcterms:created>
  <dcterms:modified xsi:type="dcterms:W3CDTF">2019-10-18T22:23:29Z</dcterms:modified>
</cp:coreProperties>
</file>